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23"/>
  </p:notesMasterIdLst>
  <p:sldIdLst>
    <p:sldId id="269" r:id="rId3"/>
    <p:sldId id="266" r:id="rId4"/>
    <p:sldId id="285" r:id="rId5"/>
    <p:sldId id="287" r:id="rId6"/>
    <p:sldId id="288" r:id="rId7"/>
    <p:sldId id="286" r:id="rId8"/>
    <p:sldId id="289" r:id="rId9"/>
    <p:sldId id="270" r:id="rId10"/>
    <p:sldId id="271" r:id="rId11"/>
    <p:sldId id="272" r:id="rId12"/>
    <p:sldId id="273" r:id="rId13"/>
    <p:sldId id="274" r:id="rId14"/>
    <p:sldId id="275" r:id="rId15"/>
    <p:sldId id="292" r:id="rId16"/>
    <p:sldId id="276" r:id="rId17"/>
    <p:sldId id="278" r:id="rId18"/>
    <p:sldId id="280" r:id="rId19"/>
    <p:sldId id="279" r:id="rId20"/>
    <p:sldId id="293" r:id="rId21"/>
    <p:sldId id="267" r:id="rId2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252"/>
    <a:srgbClr val="013334"/>
    <a:srgbClr val="10069F"/>
    <a:srgbClr val="4E2A84"/>
    <a:srgbClr val="582E8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588" autoAdjust="0"/>
    <p:restoredTop sz="86378" autoAdjust="0"/>
  </p:normalViewPr>
  <p:slideViewPr>
    <p:cSldViewPr>
      <p:cViewPr varScale="1">
        <p:scale>
          <a:sx n="92" d="100"/>
          <a:sy n="92" d="100"/>
        </p:scale>
        <p:origin x="696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notesMaster" Target="notesMasters/notesMaster1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570D6A-FB49-A14C-9B03-21B3417100CD}" type="datetimeFigureOut">
              <a:rPr lang="en-US" smtClean="0"/>
              <a:t>1/6/17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CB6C83-B894-2740-9986-97D8BB6F6D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6698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https://static1.squarespace.com/static/542c1a60e4b0a87901dddeb7/t/544ff774e4b0dc63a5d9c697/1414526926724/?format=2500w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1815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dps.alaska.gov</a:t>
            </a:r>
            <a:r>
              <a:rPr lang="en-US" dirty="0" smtClean="0"/>
              <a:t>/</a:t>
            </a:r>
            <a:r>
              <a:rPr lang="en-US" dirty="0" err="1" smtClean="0"/>
              <a:t>awt</a:t>
            </a:r>
            <a:r>
              <a:rPr lang="en-US" dirty="0" smtClean="0"/>
              <a:t>/Images/</a:t>
            </a:r>
            <a:r>
              <a:rPr lang="en-US" dirty="0" err="1" smtClean="0"/>
              <a:t>VesselWoldstad.jpg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4935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AHA!</a:t>
            </a:r>
            <a:r>
              <a:rPr lang="en-US" baseline="0" dirty="0" smtClean="0"/>
              <a:t> lot’s of 0’s on the scale in our data.</a:t>
            </a:r>
          </a:p>
          <a:p>
            <a:r>
              <a:rPr lang="en-US" baseline="0" dirty="0" smtClean="0"/>
              <a:t>Hard to see this without looking at the histogram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0387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As we saw in </a:t>
            </a:r>
            <a:r>
              <a:rPr lang="en-US" dirty="0" err="1" smtClean="0"/>
              <a:t>Anscombe’s</a:t>
            </a:r>
            <a:r>
              <a:rPr lang="en-US" dirty="0" smtClean="0"/>
              <a:t> quartet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8801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As we saw in </a:t>
            </a:r>
            <a:r>
              <a:rPr lang="en-US" dirty="0" err="1" smtClean="0"/>
              <a:t>Anscombe’s</a:t>
            </a:r>
            <a:r>
              <a:rPr lang="en-US" dirty="0" smtClean="0"/>
              <a:t> quartet</a:t>
            </a:r>
          </a:p>
          <a:p>
            <a:r>
              <a:rPr lang="en-US" dirty="0" smtClean="0"/>
              <a:t>http://</a:t>
            </a:r>
            <a:r>
              <a:rPr lang="en-US" dirty="0" err="1" smtClean="0"/>
              <a:t>informatique-python.readthedocs.io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2317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www.forbes.com</a:t>
            </a:r>
            <a:r>
              <a:rPr lang="en-US" dirty="0" smtClean="0"/>
              <a:t>/sites/</a:t>
            </a:r>
            <a:r>
              <a:rPr lang="en-US" dirty="0" err="1" smtClean="0"/>
              <a:t>gilpress</a:t>
            </a:r>
            <a:r>
              <a:rPr lang="en-US" dirty="0" smtClean="0"/>
              <a:t>/2016/03/23/data-preparation-most-time-consuming-least-enjoyable-data-science-task-survey-says/#20fd4a617f75</a:t>
            </a:r>
          </a:p>
          <a:p>
            <a:r>
              <a:rPr lang="en-US" dirty="0" smtClean="0"/>
              <a:t>http://</a:t>
            </a:r>
            <a:r>
              <a:rPr lang="en-US" dirty="0" err="1" smtClean="0"/>
              <a:t>medriscoll.com</a:t>
            </a:r>
            <a:r>
              <a:rPr lang="en-US" dirty="0" smtClean="0"/>
              <a:t>/post/4740157098/the-three-sexy-skills-of-data-geeks</a:t>
            </a:r>
          </a:p>
          <a:p>
            <a:r>
              <a:rPr lang="en-US" dirty="0" smtClean="0"/>
              <a:t>mention how bad this visual</a:t>
            </a:r>
            <a:r>
              <a:rPr lang="en-US" baseline="0" dirty="0" smtClean="0"/>
              <a:t> is?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7646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</a:t>
            </a:r>
            <a:r>
              <a:rPr lang="en-US" baseline="0" dirty="0" smtClean="0"/>
              <a:t> slide is better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0076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.?</a:t>
            </a:r>
          </a:p>
          <a:p>
            <a:r>
              <a:rPr lang="en-US" dirty="0" smtClean="0"/>
              <a:t>and a pregnant male?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0542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want to end</a:t>
            </a:r>
            <a:r>
              <a:rPr lang="en-US" baseline="0" dirty="0" smtClean="0"/>
              <a:t> up with something like this.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4712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no measurements, redacted, ...? misspelling, outliers, ...?</a:t>
            </a:r>
            <a:br>
              <a:rPr lang="en-US" dirty="0" smtClean="0"/>
            </a:br>
            <a:r>
              <a:rPr lang="en-US" dirty="0" smtClean="0"/>
              <a:t>e.g., zip code to </a:t>
            </a:r>
            <a:r>
              <a:rPr lang="en-US" dirty="0" err="1" smtClean="0"/>
              <a:t>lat-lon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diff. values for the same thing? effort/errors when combining data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1430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date ranges??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6355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828800"/>
            <a:ext cx="7772400" cy="900546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685800" y="2819400"/>
            <a:ext cx="77724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28956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1/6/17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2116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1/6/17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6899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1/6/17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0297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1/6/17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3097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1/6/17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5835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1/6/17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4291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1/6/17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4053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1/6/17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1973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1/6/17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20944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1/6/17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29490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1/6/17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6600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457200" y="1293970"/>
            <a:ext cx="82296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1/6/17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84984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1/6/17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3955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1/6/17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21033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1/6/17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1948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1/6/17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2826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1/6/17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9938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1/6/17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5065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1/6/17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2954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1/6/17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645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1/6/17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5287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1/6/17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8123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F0CF78-BAF2-4139-91F3-215362EF2725}" type="datetimeFigureOut">
              <a:rPr lang="en-US" smtClean="0"/>
              <a:t>1/6/17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rgbClr val="003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6578550" y="62508"/>
            <a:ext cx="2143379" cy="248989"/>
          </a:xfrm>
          <a:prstGeom prst="rect">
            <a:avLst/>
          </a:prstGeom>
        </p:spPr>
      </p:pic>
      <p:sp>
        <p:nvSpPr>
          <p:cNvPr id="15" name="Rectangle 14"/>
          <p:cNvSpPr/>
          <p:nvPr userDrawn="1"/>
        </p:nvSpPr>
        <p:spPr>
          <a:xfrm>
            <a:off x="0" y="6779932"/>
            <a:ext cx="9144000" cy="91440"/>
          </a:xfrm>
          <a:prstGeom prst="rect">
            <a:avLst/>
          </a:prstGeom>
          <a:solidFill>
            <a:srgbClr val="003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5591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FDA78D-F215-42DF-9B83-6796C1E09096}" type="datetimeFigureOut">
              <a:rPr lang="en-US" smtClean="0"/>
              <a:t>1/6/17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0" y="6779932"/>
            <a:ext cx="9144000" cy="91440"/>
          </a:xfrm>
          <a:prstGeom prst="rect">
            <a:avLst/>
          </a:prstGeom>
          <a:solidFill>
            <a:srgbClr val="003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rgbClr val="003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2018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85800" y="1918854"/>
            <a:ext cx="7772400" cy="900546"/>
          </a:xfrm>
        </p:spPr>
        <p:txBody>
          <a:bodyPr/>
          <a:lstStyle/>
          <a:p>
            <a:r>
              <a:rPr lang="en-US" dirty="0" smtClean="0"/>
              <a:t>Getting to know your data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0326" y="5831663"/>
            <a:ext cx="4244553" cy="493075"/>
          </a:xfrm>
          <a:prstGeom prst="rect">
            <a:avLst/>
          </a:prstGeom>
        </p:spPr>
      </p:pic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512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munging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57200" y="2114391"/>
            <a:ext cx="8229600" cy="3497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837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munging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05000"/>
            <a:ext cx="8229600" cy="4221163"/>
          </a:xfrm>
        </p:spPr>
        <p:txBody>
          <a:bodyPr>
            <a:norm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6600" dirty="0" smtClean="0">
              <a:latin typeface="Bebas Neue" charset="0"/>
              <a:ea typeface="Bebas Neue" charset="0"/>
              <a:cs typeface="Bebas Neue" charset="0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500" dirty="0" smtClean="0">
                <a:latin typeface="Bebas Neue" charset="0"/>
                <a:ea typeface="Bebas Neue" charset="0"/>
                <a:cs typeface="Bebas Neue" charset="0"/>
              </a:rPr>
              <a:t>60%</a:t>
            </a:r>
            <a:endParaRPr lang="en-US" sz="11500" dirty="0">
              <a:latin typeface="Bebas Neue" charset="0"/>
              <a:ea typeface="Bebas Neue" charset="0"/>
              <a:cs typeface="Bebas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8022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munging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150" y="1774031"/>
            <a:ext cx="6743700" cy="4178300"/>
          </a:xfrm>
        </p:spPr>
      </p:pic>
    </p:spTree>
    <p:extLst>
      <p:ext uri="{BB962C8B-B14F-4D97-AF65-F5344CB8AC3E}">
        <p14:creationId xmlns:p14="http://schemas.microsoft.com/office/powerpoint/2010/main" val="883615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munging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900" y="1977231"/>
            <a:ext cx="7442200" cy="3771900"/>
          </a:xfrm>
        </p:spPr>
      </p:pic>
    </p:spTree>
    <p:extLst>
      <p:ext uri="{BB962C8B-B14F-4D97-AF65-F5344CB8AC3E}">
        <p14:creationId xmlns:p14="http://schemas.microsoft.com/office/powerpoint/2010/main" val="1931768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Quality Hurdles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dirty="0" smtClean="0"/>
              <a:t>Missing Data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en-US" dirty="0" smtClean="0"/>
              <a:t>Erroneous Values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en-US" dirty="0" smtClean="0"/>
              <a:t>Type Conversion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en-US" dirty="0" smtClean="0"/>
              <a:t>Entity Resolution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en-US" dirty="0" smtClean="0"/>
              <a:t>Data </a:t>
            </a:r>
            <a:r>
              <a:rPr lang="en-US" dirty="0"/>
              <a:t>Integration 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52026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data </a:t>
            </a:r>
            <a:r>
              <a:rPr lang="en-US" dirty="0" smtClean="0"/>
              <a:t>munging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1431493"/>
            <a:ext cx="6667500" cy="4989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896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319531"/>
            <a:ext cx="9740479" cy="6462269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319530"/>
            <a:ext cx="2057400" cy="7529069"/>
          </a:xfrm>
        </p:spPr>
        <p:txBody>
          <a:bodyPr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is-IS" sz="1600" dirty="0">
                <a:latin typeface="Courier" charset="0"/>
                <a:ea typeface="Courier" charset="0"/>
                <a:cs typeface="Courier" charset="0"/>
              </a:rPr>
              <a:t>5.77967973162 3.26834145824 0.06418251738 4.38979192127 4.68302244707 4.82366715649 4.68587041117 0.04360063509 5.90498807235 4.3618070355 0.0017977901 4.9891841837 4.56259294774 5.44050157565 5.19592386044 15.6959515181 3.22732340991 5.57228018649 3.7148892443 </a:t>
            </a:r>
            <a:r>
              <a:rPr lang="is-IS" sz="1600" dirty="0" smtClean="0">
                <a:latin typeface="Courier" charset="0"/>
                <a:ea typeface="Courier" charset="0"/>
                <a:cs typeface="Courier" charset="0"/>
              </a:rPr>
              <a:t>5.00286245308 4.68302244707 </a:t>
            </a:r>
            <a:r>
              <a:rPr lang="is-IS" sz="1600" dirty="0">
                <a:latin typeface="Courier" charset="0"/>
                <a:ea typeface="Courier" charset="0"/>
                <a:cs typeface="Courier" charset="0"/>
              </a:rPr>
              <a:t>4.82366715649 4.68587041117 0.04360063509 </a:t>
            </a:r>
            <a:r>
              <a:rPr lang="is-IS" sz="1600" dirty="0" smtClean="0">
                <a:latin typeface="Courier" charset="0"/>
                <a:ea typeface="Courier" charset="0"/>
                <a:cs typeface="Courier" charset="0"/>
              </a:rPr>
              <a:t>5.90498807235 4.68302244707</a:t>
            </a:r>
            <a:endParaRPr lang="en-US" sz="16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124200" y="4572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>
                <a:latin typeface="Bebas Neue" charset="0"/>
                <a:ea typeface="Bebas Neue" charset="0"/>
                <a:cs typeface="Bebas Neue" charset="0"/>
              </a:rPr>
              <a:t>Data filtering</a:t>
            </a:r>
            <a:endParaRPr lang="en-US" dirty="0">
              <a:latin typeface="Bebas Neue" charset="0"/>
              <a:ea typeface="Bebas Neue" charset="0"/>
              <a:cs typeface="Bebas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6103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7327" y="1600200"/>
            <a:ext cx="1629346" cy="4525963"/>
          </a:xfrm>
        </p:spPr>
      </p:pic>
    </p:spTree>
    <p:extLst>
      <p:ext uri="{BB962C8B-B14F-4D97-AF65-F5344CB8AC3E}">
        <p14:creationId xmlns:p14="http://schemas.microsoft.com/office/powerpoint/2010/main" val="12609504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449" y="1600200"/>
            <a:ext cx="6659101" cy="4525963"/>
          </a:xfrm>
        </p:spPr>
      </p:pic>
    </p:spTree>
    <p:extLst>
      <p:ext uri="{BB962C8B-B14F-4D97-AF65-F5344CB8AC3E}">
        <p14:creationId xmlns:p14="http://schemas.microsoft.com/office/powerpoint/2010/main" val="666138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Bef>
                <a:spcPts val="0"/>
              </a:spcBef>
              <a:buNone/>
            </a:pPr>
            <a:endParaRPr lang="en-US" dirty="0" smtClean="0"/>
          </a:p>
          <a:p>
            <a:pPr marL="0" indent="0">
              <a:spcBef>
                <a:spcPts val="0"/>
              </a:spcBef>
              <a:buNone/>
            </a:pPr>
            <a:endParaRPr lang="en-US" dirty="0"/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/>
              <a:t>“The </a:t>
            </a:r>
            <a:r>
              <a:rPr lang="en-US" dirty="0"/>
              <a:t>first sign that a visualization is good is that it shows you a problem in your data</a:t>
            </a:r>
            <a:r>
              <a:rPr lang="en-US" dirty="0" smtClean="0"/>
              <a:t>..”</a:t>
            </a:r>
          </a:p>
          <a:p>
            <a:pPr marL="0" indent="0" algn="r">
              <a:spcBef>
                <a:spcPts val="0"/>
              </a:spcBef>
              <a:buNone/>
            </a:pPr>
            <a:r>
              <a:rPr lang="en-US" dirty="0" smtClean="0"/>
              <a:t>-Wattenberg </a:t>
            </a:r>
            <a:endParaRPr lang="en-US" dirty="0"/>
          </a:p>
          <a:p>
            <a:pPr marL="0" indent="0">
              <a:spcBef>
                <a:spcPts val="0"/>
              </a:spcBef>
              <a:buNone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30902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74320" y="365760"/>
            <a:ext cx="9619488" cy="6414275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gray">
          <a:xfrm>
            <a:off x="457200" y="1676400"/>
            <a:ext cx="8229600" cy="4525963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>
              <a:solidFill>
                <a:schemeClr val="bg1"/>
              </a:solidFill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>
              <a:solidFill>
                <a:schemeClr val="bg1"/>
              </a:solidFill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chemeClr val="bg1"/>
              </a:solidFill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600" dirty="0" smtClean="0">
                <a:solidFill>
                  <a:schemeClr val="bg1"/>
                </a:solidFill>
                <a:latin typeface="Bebas Neue" charset="0"/>
                <a:ea typeface="Bebas Neue" charset="0"/>
                <a:cs typeface="Bebas Neue" charset="0"/>
              </a:rPr>
              <a:t>What’s in the data?</a:t>
            </a:r>
          </a:p>
        </p:txBody>
      </p:sp>
    </p:spTree>
    <p:extLst>
      <p:ext uri="{BB962C8B-B14F-4D97-AF65-F5344CB8AC3E}">
        <p14:creationId xmlns:p14="http://schemas.microsoft.com/office/powerpoint/2010/main" val="3420633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school_logo1_rgb_xl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072" y="2724912"/>
            <a:ext cx="7229856" cy="1408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897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Tukey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US" b="1" dirty="0"/>
              <a:t>Exposure</a:t>
            </a:r>
            <a:r>
              <a:rPr lang="en-US" dirty="0"/>
              <a:t>, the effective laying open of the data to display the unanticipated, is to us a major portion of data </a:t>
            </a:r>
            <a:r>
              <a:rPr lang="en-US" dirty="0" smtClean="0"/>
              <a:t>analysis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176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Tukey (cont’d)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US" b="1" dirty="0"/>
              <a:t>Exposure</a:t>
            </a:r>
            <a:r>
              <a:rPr lang="en-US" dirty="0"/>
              <a:t>, the effective laying open of the data to display the unanticipated, is to us a major portion of data analysis. Formal statistics has given almost no guidance to </a:t>
            </a:r>
            <a:r>
              <a:rPr lang="en-US" dirty="0" smtClean="0"/>
              <a:t>exposure;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4639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Tukey (cont’d)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US" b="1" dirty="0"/>
              <a:t>Exposure</a:t>
            </a:r>
            <a:r>
              <a:rPr lang="en-US" dirty="0"/>
              <a:t>, the effective laying open of the data to display the unanticipated, is to us a major portion of data analysis. Formal statistics has given almost no guidance to </a:t>
            </a:r>
            <a:r>
              <a:rPr lang="en-US" dirty="0" smtClean="0"/>
              <a:t>exposure; indeed, it is not clear how the </a:t>
            </a:r>
            <a:r>
              <a:rPr lang="en-US" b="1" dirty="0" smtClean="0"/>
              <a:t>informality </a:t>
            </a:r>
            <a:r>
              <a:rPr lang="en-US" dirty="0" smtClean="0"/>
              <a:t>and </a:t>
            </a:r>
            <a:r>
              <a:rPr lang="en-US" b="1" dirty="0" smtClean="0"/>
              <a:t>flexibility </a:t>
            </a:r>
            <a:r>
              <a:rPr lang="en-US" dirty="0" smtClean="0"/>
              <a:t>appropriate to the </a:t>
            </a:r>
            <a:r>
              <a:rPr lang="en-US" b="1" dirty="0" smtClean="0"/>
              <a:t>exploratory character of exposure </a:t>
            </a:r>
            <a:r>
              <a:rPr lang="en-US" dirty="0" smtClean="0"/>
              <a:t>can be fitted into any of the structures of formal statistics so far proposed.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1092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Tukey (cont’d)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5410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Nothing - not the careful logic of mathematics, not statistical models and theories, not the awesome arithmetic power of modern computers - nothing can substitute here for the </a:t>
            </a:r>
            <a:r>
              <a:rPr lang="en-US" b="1" dirty="0"/>
              <a:t>flexibility of the informed human mind</a:t>
            </a:r>
            <a:r>
              <a:rPr lang="en-US" dirty="0"/>
              <a:t>. 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549216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Tukey (cont’d)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54102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Nothing - not the careful logic of mathematics, not statistical models and theories, not the awesome arithmetic power of modern computers - nothing can substitute here for the </a:t>
            </a:r>
            <a:r>
              <a:rPr lang="en-US" b="1" dirty="0"/>
              <a:t>flexibility of the informed human mind</a:t>
            </a:r>
            <a:r>
              <a:rPr lang="en-US" dirty="0"/>
              <a:t>. 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Accordingly, both approaches and techniques need to be structured so as to </a:t>
            </a:r>
            <a:r>
              <a:rPr lang="en-US" b="1" dirty="0" smtClean="0"/>
              <a:t>facilitate human involvement and intervention</a:t>
            </a:r>
            <a:r>
              <a:rPr lang="en-US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75162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 statistics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gray"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Useful to look at clean data, that you understand &amp; trust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Can be misleading</a:t>
            </a:r>
          </a:p>
        </p:txBody>
      </p:sp>
    </p:spTree>
    <p:extLst>
      <p:ext uri="{BB962C8B-B14F-4D97-AF65-F5344CB8AC3E}">
        <p14:creationId xmlns:p14="http://schemas.microsoft.com/office/powerpoint/2010/main" val="1391023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 statistics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gray"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Can be misleading</a:t>
            </a:r>
          </a:p>
        </p:txBody>
      </p:sp>
      <p:pic>
        <p:nvPicPr>
          <p:cNvPr id="4" name="Picture 3" descr="Screen Shot 2016-12-08 at 9.22.40 P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94" b="4392"/>
          <a:stretch/>
        </p:blipFill>
        <p:spPr>
          <a:xfrm>
            <a:off x="1828800" y="2286000"/>
            <a:ext cx="6045326" cy="4191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119745" y="-142701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2612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1611</TotalTime>
  <Words>446</Words>
  <Application>Microsoft Macintosh PowerPoint</Application>
  <PresentationFormat>On-screen Show (4:3)</PresentationFormat>
  <Paragraphs>70</Paragraphs>
  <Slides>20</Slides>
  <Notes>11</Notes>
  <HiddenSlides>2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Bebas Neue</vt:lpstr>
      <vt:lpstr>Calibri</vt:lpstr>
      <vt:lpstr>Courier</vt:lpstr>
      <vt:lpstr>Arial</vt:lpstr>
      <vt:lpstr>Office Theme</vt:lpstr>
      <vt:lpstr>Custom Design</vt:lpstr>
      <vt:lpstr>Getting to know your data</vt:lpstr>
      <vt:lpstr>PowerPoint Presentation</vt:lpstr>
      <vt:lpstr>Tukey</vt:lpstr>
      <vt:lpstr>Tukey (cont’d)</vt:lpstr>
      <vt:lpstr>Tukey (cont’d)</vt:lpstr>
      <vt:lpstr>Tukey (cont’d)</vt:lpstr>
      <vt:lpstr>Tukey (cont’d)</vt:lpstr>
      <vt:lpstr>Summary statistics</vt:lpstr>
      <vt:lpstr>Summary statistics</vt:lpstr>
      <vt:lpstr>Data munging</vt:lpstr>
      <vt:lpstr>Data munging</vt:lpstr>
      <vt:lpstr>Data munging</vt:lpstr>
      <vt:lpstr>Data munging</vt:lpstr>
      <vt:lpstr>Data Quality Hurdles </vt:lpstr>
      <vt:lpstr>More data munging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Yalom’s curative factors</dc:title>
  <dc:creator>Administrator</dc:creator>
  <cp:lastModifiedBy>Andrew Reagan</cp:lastModifiedBy>
  <cp:revision>101</cp:revision>
  <dcterms:created xsi:type="dcterms:W3CDTF">2016-03-21T14:12:59Z</dcterms:created>
  <dcterms:modified xsi:type="dcterms:W3CDTF">2017-01-07T01:30:59Z</dcterms:modified>
</cp:coreProperties>
</file>